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bmp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bmp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bmp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bmp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bmp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8"/>
          <p:cNvSpPr/>
          <p:nvPr/>
        </p:nvSpPr>
        <p:spPr>
          <a:xfrm>
            <a:off x="0" y="13494"/>
            <a:ext cx="12192000" cy="6858001"/>
          </a:xfrm>
          <a:prstGeom prst="rect">
            <a:avLst/>
          </a:prstGeom>
          <a:solidFill>
            <a:srgbClr val="0072BC"/>
          </a:soli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Rectangle 17"/>
          <p:cNvSpPr/>
          <p:nvPr/>
        </p:nvSpPr>
        <p:spPr>
          <a:xfrm>
            <a:off x="0" y="6272212"/>
            <a:ext cx="12192000" cy="599283"/>
          </a:xfrm>
          <a:prstGeom prst="rect">
            <a:avLst/>
          </a:prstGeom>
          <a:blipFill>
            <a:blip r:embed="rId2"/>
          </a:blip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traight Connector 16"/>
          <p:cNvSpPr/>
          <p:nvPr/>
        </p:nvSpPr>
        <p:spPr>
          <a:xfrm flipV="1">
            <a:off x="0" y="6235217"/>
            <a:ext cx="12192001" cy="39689"/>
          </a:xfrm>
          <a:prstGeom prst="line">
            <a:avLst/>
          </a:prstGeom>
          <a:ln w="12700">
            <a:solidFill>
              <a:srgbClr val="FEF37A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6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42" y="1332226"/>
            <a:ext cx="2550098" cy="140466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Body Level One…"/>
          <p:cNvSpPr txBox="1"/>
          <p:nvPr>
            <p:ph type="body" sz="quarter" idx="1" hasCustomPrompt="1"/>
          </p:nvPr>
        </p:nvSpPr>
        <p:spPr>
          <a:xfrm>
            <a:off x="831850" y="2311269"/>
            <a:ext cx="10365539" cy="133841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7500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b="1" sz="7500"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 b="1" sz="7500"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 b="1" sz="7500"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 b="1" sz="7500">
                <a:solidFill>
                  <a:srgbClr val="FFFFFF"/>
                </a:solidFill>
              </a:defRPr>
            </a:lvl5pPr>
          </a:lstStyle>
          <a:p>
            <a:pPr/>
            <a:r>
              <a:t>Presentation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" name="Text Placeholder 13"/>
          <p:cNvSpPr/>
          <p:nvPr>
            <p:ph type="body" sz="quarter" idx="21" hasCustomPrompt="1"/>
          </p:nvPr>
        </p:nvSpPr>
        <p:spPr>
          <a:xfrm>
            <a:off x="838199" y="3760894"/>
            <a:ext cx="10358440" cy="585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Date   |   Details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11080144" y="6452235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and Content Right">
    <p:bg>
      <p:bgPr>
        <a:solidFill>
          <a:srgbClr val="0F49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4"/>
          <p:cNvSpPr/>
          <p:nvPr/>
        </p:nvSpPr>
        <p:spPr>
          <a:xfrm>
            <a:off x="6705600" y="20395"/>
            <a:ext cx="5486400" cy="6837606"/>
          </a:xfrm>
          <a:prstGeom prst="rect">
            <a:avLst/>
          </a:prstGeom>
          <a:blipFill>
            <a:blip r:embed="rId2"/>
          </a:blip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6705600" y="1"/>
            <a:ext cx="5486400" cy="6858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685800" indent="-228600">
              <a:buFontTx/>
              <a:defRPr sz="1800">
                <a:solidFill>
                  <a:srgbClr val="FFFFFF"/>
                </a:solidFill>
              </a:defRPr>
            </a:lvl2pPr>
            <a:lvl3pPr marL="1143000" indent="-228600">
              <a:buFontTx/>
              <a:defRPr sz="1800">
                <a:solidFill>
                  <a:srgbClr val="FFFFFF"/>
                </a:solidFill>
              </a:defRPr>
            </a:lvl3pPr>
            <a:lvl4pPr marL="1600200" indent="-228600">
              <a:buFontTx/>
              <a:defRPr sz="1800">
                <a:solidFill>
                  <a:srgbClr val="FFFFFF"/>
                </a:solidFill>
              </a:defRPr>
            </a:lvl4pPr>
            <a:lvl5pPr marL="2057400" indent="-228600">
              <a:buFontTx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6204" y="5789117"/>
            <a:ext cx="1426393" cy="78569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ext Placeholder 13"/>
          <p:cNvSpPr/>
          <p:nvPr>
            <p:ph type="body" sz="quarter" idx="21" hasCustomPrompt="1"/>
          </p:nvPr>
        </p:nvSpPr>
        <p:spPr>
          <a:xfrm>
            <a:off x="516520" y="783431"/>
            <a:ext cx="5672561" cy="585789"/>
          </a:xfrm>
          <a:prstGeom prst="rect">
            <a:avLst/>
          </a:prstGeom>
        </p:spPr>
        <p:txBody>
          <a:bodyPr anchor="ctr"/>
          <a:lstStyle>
            <a:lvl1pPr marL="0" indent="0" defTabSz="676655">
              <a:spcBef>
                <a:spcPts val="700"/>
              </a:spcBef>
              <a:buSzTx/>
              <a:buFontTx/>
              <a:buNone/>
              <a:defRPr b="1" sz="3256">
                <a:solidFill>
                  <a:srgbClr val="FFFFFF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rgbClr val="0F49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/>
          <p:cNvSpPr/>
          <p:nvPr/>
        </p:nvSpPr>
        <p:spPr>
          <a:xfrm>
            <a:off x="0" y="20396"/>
            <a:ext cx="12192000" cy="1579803"/>
          </a:xfrm>
          <a:prstGeom prst="rect">
            <a:avLst/>
          </a:prstGeom>
          <a:blipFill>
            <a:blip r:embed="rId2"/>
          </a:blip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" name="Straight Connector 13"/>
          <p:cNvSpPr/>
          <p:nvPr/>
        </p:nvSpPr>
        <p:spPr>
          <a:xfrm flipV="1">
            <a:off x="0" y="1570961"/>
            <a:ext cx="12192001" cy="39689"/>
          </a:xfrm>
          <a:prstGeom prst="line">
            <a:avLst/>
          </a:prstGeom>
          <a:ln w="12700">
            <a:solidFill>
              <a:srgbClr val="FEF37A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8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6204" y="5789117"/>
            <a:ext cx="1426393" cy="78569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Body Level One…"/>
          <p:cNvSpPr txBox="1"/>
          <p:nvPr>
            <p:ph type="body" sz="quarter" idx="1" hasCustomPrompt="1"/>
          </p:nvPr>
        </p:nvSpPr>
        <p:spPr>
          <a:xfrm>
            <a:off x="831850" y="1484075"/>
            <a:ext cx="10365539" cy="133841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7500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b="1" sz="7500"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 b="1" sz="7500"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 b="1" sz="7500"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 b="1" sz="7500">
                <a:solidFill>
                  <a:srgbClr val="FFFFFF"/>
                </a:solidFill>
              </a:defRPr>
            </a:lvl5pPr>
          </a:lstStyle>
          <a:p>
            <a:pPr/>
            <a:r>
              <a:t>Section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0" name="Text Placeholder 13"/>
          <p:cNvSpPr/>
          <p:nvPr>
            <p:ph type="body" sz="quarter" idx="21" hasCustomPrompt="1"/>
          </p:nvPr>
        </p:nvSpPr>
        <p:spPr>
          <a:xfrm>
            <a:off x="838199" y="2805684"/>
            <a:ext cx="10358440" cy="585789"/>
          </a:xfrm>
          <a:prstGeom prst="rect">
            <a:avLst/>
          </a:prstGeom>
        </p:spPr>
        <p:txBody>
          <a:bodyPr/>
          <a:lstStyle>
            <a:lvl1pPr marL="0" indent="0" defTabSz="822959">
              <a:spcBef>
                <a:spcPts val="900"/>
              </a:spcBef>
              <a:buSzTx/>
              <a:buFontTx/>
              <a:buNone/>
              <a:defRPr sz="3239">
                <a:solidFill>
                  <a:srgbClr val="FFFFFF"/>
                </a:solidFill>
              </a:defRPr>
            </a:lvl1pPr>
          </a:lstStyle>
          <a:p>
            <a:pPr/>
            <a:r>
              <a:t>Subtitle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- Mai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 hasCustomPrompt="1"/>
          </p:nvPr>
        </p:nvSpPr>
        <p:spPr>
          <a:xfrm>
            <a:off x="838200" y="1825625"/>
            <a:ext cx="9617688" cy="4351338"/>
          </a:xfrm>
          <a:prstGeom prst="rect">
            <a:avLst/>
          </a:prstGeom>
        </p:spPr>
        <p:txBody>
          <a:bodyPr/>
          <a:lstStyle/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Click to edit title"/>
          <p:cNvSpPr txBox="1"/>
          <p:nvPr>
            <p:ph type="title" hasCustomPrompt="1"/>
          </p:nvPr>
        </p:nvSpPr>
        <p:spPr>
          <a:xfrm>
            <a:off x="838200" y="365125"/>
            <a:ext cx="10515600" cy="1281114"/>
          </a:xfrm>
          <a:prstGeom prst="rect">
            <a:avLst/>
          </a:prstGeom>
        </p:spPr>
        <p:txBody>
          <a:bodyPr/>
          <a:lstStyle/>
          <a:p>
            <a:pPr/>
            <a:r>
              <a:t>Click to edit title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lick to edit title"/>
          <p:cNvSpPr txBox="1"/>
          <p:nvPr>
            <p:ph type="title" hasCustomPrompt="1"/>
          </p:nvPr>
        </p:nvSpPr>
        <p:spPr>
          <a:xfrm>
            <a:off x="838200" y="353550"/>
            <a:ext cx="10515600" cy="1292688"/>
          </a:xfrm>
          <a:prstGeom prst="rect">
            <a:avLst/>
          </a:prstGeom>
        </p:spPr>
        <p:txBody>
          <a:bodyPr/>
          <a:lstStyle/>
          <a:p>
            <a:pPr/>
            <a:r>
              <a:t>Click to edit title</a:t>
            </a:r>
          </a:p>
        </p:txBody>
      </p:sp>
      <p:sp>
        <p:nvSpPr>
          <p:cNvPr id="48" name="Body Level One…"/>
          <p:cNvSpPr txBox="1"/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685800" indent="-228600">
              <a:defRPr sz="1800"/>
            </a:lvl2pPr>
            <a:lvl3pPr marL="1143000" indent="-228600">
              <a:defRPr sz="1800"/>
            </a:lvl3pPr>
            <a:lvl4pPr marL="1600200" indent="-228600">
              <a:defRPr sz="1800"/>
            </a:lvl4pPr>
            <a:lvl5pPr marL="2057400" indent="-228600">
              <a:defRPr sz="1800"/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lick to edit title"/>
          <p:cNvSpPr txBox="1"/>
          <p:nvPr>
            <p:ph type="title" hasCustomPrompt="1"/>
          </p:nvPr>
        </p:nvSpPr>
        <p:spPr>
          <a:xfrm>
            <a:off x="839787" y="365125"/>
            <a:ext cx="10515601" cy="1281113"/>
          </a:xfrm>
          <a:prstGeom prst="rect">
            <a:avLst/>
          </a:prstGeom>
        </p:spPr>
        <p:txBody>
          <a:bodyPr/>
          <a:lstStyle/>
          <a:p>
            <a:pPr/>
            <a:r>
              <a:t>Click to edit title</a:t>
            </a:r>
          </a:p>
        </p:txBody>
      </p:sp>
      <p:sp>
        <p:nvSpPr>
          <p:cNvPr id="57" name="Body Level One…"/>
          <p:cNvSpPr txBox="1"/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solidFill>
                  <a:srgbClr val="0F497E"/>
                </a:solidFill>
              </a:defRPr>
            </a:lvl1pPr>
            <a:lvl2pPr marL="0" indent="457200">
              <a:buSzTx/>
              <a:buFontTx/>
              <a:buNone/>
              <a:defRPr b="1" sz="2400">
                <a:solidFill>
                  <a:srgbClr val="0F497E"/>
                </a:solidFill>
              </a:defRPr>
            </a:lvl2pPr>
            <a:lvl3pPr marL="0" indent="914400">
              <a:buSzTx/>
              <a:buFontTx/>
              <a:buNone/>
              <a:defRPr b="1" sz="2400">
                <a:solidFill>
                  <a:srgbClr val="0F497E"/>
                </a:solidFill>
              </a:defRPr>
            </a:lvl3pPr>
            <a:lvl4pPr marL="0" indent="1371600">
              <a:buSzTx/>
              <a:buFontTx/>
              <a:buNone/>
              <a:defRPr b="1" sz="2400">
                <a:solidFill>
                  <a:srgbClr val="0F497E"/>
                </a:solidFill>
              </a:defRPr>
            </a:lvl4pPr>
            <a:lvl5pPr marL="0" indent="1828800">
              <a:buSzTx/>
              <a:buFontTx/>
              <a:buNone/>
              <a:defRPr b="1" sz="2400">
                <a:solidFill>
                  <a:srgbClr val="0F497E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8" name="Text Placeholder 4"/>
          <p:cNvSpPr/>
          <p:nvPr>
            <p:ph type="body" sz="quarter" idx="21" hasCustomPrompt="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solidFill>
                  <a:srgbClr val="0F497E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lick to edit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title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96204" y="5789117"/>
            <a:ext cx="1426391" cy="785696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"/>
          <p:cNvSpPr/>
          <p:nvPr/>
        </p:nvSpPr>
        <p:spPr>
          <a:xfrm>
            <a:off x="0" y="283186"/>
            <a:ext cx="12192000" cy="6858001"/>
          </a:xfrm>
          <a:prstGeom prst="rect">
            <a:avLst/>
          </a:prstGeom>
          <a:solidFill>
            <a:srgbClr val="0072BC"/>
          </a:soli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Rectangle 13"/>
          <p:cNvSpPr/>
          <p:nvPr/>
        </p:nvSpPr>
        <p:spPr>
          <a:xfrm>
            <a:off x="0" y="0"/>
            <a:ext cx="12192000" cy="599282"/>
          </a:xfrm>
          <a:prstGeom prst="rect">
            <a:avLst/>
          </a:prstGeom>
          <a:blipFill>
            <a:blip r:embed="rId2"/>
          </a:blip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" name="Straight Connector 14"/>
          <p:cNvSpPr/>
          <p:nvPr/>
        </p:nvSpPr>
        <p:spPr>
          <a:xfrm flipV="1">
            <a:off x="0" y="573087"/>
            <a:ext cx="12192001" cy="39689"/>
          </a:xfrm>
          <a:prstGeom prst="line">
            <a:avLst/>
          </a:prstGeom>
          <a:ln w="12700">
            <a:solidFill>
              <a:srgbClr val="FEF37A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6204" y="5789117"/>
            <a:ext cx="1426393" cy="78569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and Content Left">
    <p:bg>
      <p:bgPr>
        <a:solidFill>
          <a:srgbClr val="0F49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14"/>
          <p:cNvSpPr/>
          <p:nvPr/>
        </p:nvSpPr>
        <p:spPr>
          <a:xfrm>
            <a:off x="0" y="20395"/>
            <a:ext cx="5486400" cy="6837606"/>
          </a:xfrm>
          <a:prstGeom prst="rect">
            <a:avLst/>
          </a:prstGeom>
          <a:blipFill>
            <a:blip r:embed="rId2"/>
          </a:blip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Body Level One…"/>
          <p:cNvSpPr txBox="1"/>
          <p:nvPr>
            <p:ph type="body" idx="1"/>
          </p:nvPr>
        </p:nvSpPr>
        <p:spPr>
          <a:xfrm>
            <a:off x="0" y="1"/>
            <a:ext cx="5486400" cy="6858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685800" indent="-228600">
              <a:buFontTx/>
              <a:defRPr sz="1800">
                <a:solidFill>
                  <a:srgbClr val="FFFFFF"/>
                </a:solidFill>
              </a:defRPr>
            </a:lvl2pPr>
            <a:lvl3pPr marL="1143000" indent="-228600">
              <a:buFontTx/>
              <a:defRPr sz="1800">
                <a:solidFill>
                  <a:srgbClr val="FFFFFF"/>
                </a:solidFill>
              </a:defRPr>
            </a:lvl3pPr>
            <a:lvl4pPr marL="1600200" indent="-228600">
              <a:buFontTx/>
              <a:defRPr sz="1800">
                <a:solidFill>
                  <a:srgbClr val="FFFFFF"/>
                </a:solidFill>
              </a:defRPr>
            </a:lvl4pPr>
            <a:lvl5pPr marL="2057400" indent="-228600">
              <a:buFontTx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6204" y="5789117"/>
            <a:ext cx="1426393" cy="785696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ext Placeholder 13"/>
          <p:cNvSpPr/>
          <p:nvPr>
            <p:ph type="body" sz="quarter" idx="21" hasCustomPrompt="1"/>
          </p:nvPr>
        </p:nvSpPr>
        <p:spPr>
          <a:xfrm>
            <a:off x="5867396" y="783431"/>
            <a:ext cx="5868730" cy="585789"/>
          </a:xfrm>
          <a:prstGeom prst="rect">
            <a:avLst/>
          </a:prstGeom>
        </p:spPr>
        <p:txBody>
          <a:bodyPr anchor="ctr"/>
          <a:lstStyle>
            <a:lvl1pPr marL="0" indent="0" defTabSz="676655">
              <a:spcBef>
                <a:spcPts val="700"/>
              </a:spcBef>
              <a:buSzTx/>
              <a:buFontTx/>
              <a:buNone/>
              <a:defRPr b="1" sz="3256">
                <a:solidFill>
                  <a:srgbClr val="FFFFFF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bmp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-1"/>
            <a:ext cx="12192000" cy="164624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Click to edit title"/>
          <p:cNvSpPr txBox="1"/>
          <p:nvPr>
            <p:ph type="title" hasCustomPrompt="1"/>
          </p:nvPr>
        </p:nvSpPr>
        <p:spPr>
          <a:xfrm>
            <a:off x="838200" y="365125"/>
            <a:ext cx="10515600" cy="1281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Click to edit title</a:t>
            </a:r>
          </a:p>
        </p:txBody>
      </p:sp>
      <p:pic>
        <p:nvPicPr>
          <p:cNvPr id="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6204" y="5789117"/>
            <a:ext cx="1426391" cy="78569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802038" y="6465534"/>
            <a:ext cx="273656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r">
              <a:defRPr sz="1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1074BA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1074BA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1074BA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1074BA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1074BA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1074BA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1074BA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1074BA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1074BA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28600" marR="0" indent="-228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723900" marR="0" indent="-2667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234439" marR="0" indent="-320039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27200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184400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41600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098800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13200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 Placeholder 1"/>
          <p:cNvSpPr txBox="1"/>
          <p:nvPr>
            <p:ph type="subTitle" sz="quarter" idx="1"/>
          </p:nvPr>
        </p:nvSpPr>
        <p:spPr>
          <a:xfrm>
            <a:off x="831850" y="2657279"/>
            <a:ext cx="10365539" cy="992403"/>
          </a:xfrm>
          <a:prstGeom prst="rect">
            <a:avLst/>
          </a:prstGeom>
        </p:spPr>
        <p:txBody>
          <a:bodyPr/>
          <a:lstStyle>
            <a:lvl1pPr defTabSz="713231">
              <a:spcBef>
                <a:spcPts val="700"/>
              </a:spcBef>
              <a:defRPr sz="5849"/>
            </a:lvl1pPr>
          </a:lstStyle>
          <a:p>
            <a:pPr/>
            <a:r>
              <a:t>Heltec LoRa 32 Range Limits</a:t>
            </a:r>
          </a:p>
        </p:txBody>
      </p:sp>
      <p:sp>
        <p:nvSpPr>
          <p:cNvPr id="118" name="Text Placeholder 2"/>
          <p:cNvSpPr/>
          <p:nvPr>
            <p:ph type="body" idx="21"/>
          </p:nvPr>
        </p:nvSpPr>
        <p:spPr>
          <a:xfrm>
            <a:off x="838199" y="3760894"/>
            <a:ext cx="10358440" cy="5857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384047">
              <a:spcBef>
                <a:spcPts val="400"/>
              </a:spcBef>
              <a:defRPr sz="1217"/>
            </a:pPr>
            <a:r>
              <a:t>Akula Satya Sai Siva Rama Krishna, Alva Sai Sindhu, Dasari Sumanth, Garikapati Lakshmi Gayathri Gatla Neha,  </a:t>
            </a:r>
          </a:p>
          <a:p>
            <a:pPr defTabSz="384047">
              <a:spcBef>
                <a:spcPts val="400"/>
              </a:spcBef>
              <a:defRPr sz="1217"/>
            </a:pPr>
            <a:r>
              <a:t>Goduguluri, Lakshmi Durga, Pannala Shashikumar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 Placeholder 1"/>
          <p:cNvSpPr txBox="1"/>
          <p:nvPr>
            <p:ph type="body" sz="quarter" idx="1"/>
          </p:nvPr>
        </p:nvSpPr>
        <p:spPr>
          <a:xfrm>
            <a:off x="831850" y="1484075"/>
            <a:ext cx="10365539" cy="1338413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21" name="Text Placeholder 2"/>
          <p:cNvSpPr/>
          <p:nvPr>
            <p:ph type="body" idx="21"/>
          </p:nvPr>
        </p:nvSpPr>
        <p:spPr>
          <a:xfrm>
            <a:off x="838199" y="2805684"/>
            <a:ext cx="10358440" cy="2120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914400">
              <a:spcBef>
                <a:spcPts val="1000"/>
              </a:spcBef>
              <a:defRPr sz="2800"/>
            </a:lvl1pPr>
          </a:lstStyle>
          <a:p>
            <a:pPr/>
            <a:r>
              <a:t>The Heltec LoRa 32 is a versatile sensor board integrating LoRa communication for long-range wireless connectivity and various sensors for diverse IoT applications.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1"/>
          <p:cNvSpPr txBox="1"/>
          <p:nvPr>
            <p:ph type="body" idx="1"/>
          </p:nvPr>
        </p:nvSpPr>
        <p:spPr>
          <a:xfrm>
            <a:off x="838199" y="1825625"/>
            <a:ext cx="9617689" cy="4351338"/>
          </a:xfrm>
          <a:prstGeom prst="rect">
            <a:avLst/>
          </a:prstGeom>
        </p:spPr>
        <p:txBody>
          <a:bodyPr/>
          <a:lstStyle/>
          <a:p>
            <a:pPr/>
            <a:r>
              <a:t>What is the relationship between LoRa transmission range and environmental factors in varying terrains ?</a:t>
            </a:r>
          </a:p>
          <a:p>
            <a:pPr lvl="1" marL="685800" indent="-228600"/>
            <a:r>
              <a:t>Without obstacles </a:t>
            </a:r>
          </a:p>
          <a:p>
            <a:pPr lvl="1" marL="685800" indent="-228600"/>
            <a:r>
              <a:t>With obstacles </a:t>
            </a:r>
          </a:p>
          <a:p>
            <a:pPr lvl="1" marL="685800" indent="-228600"/>
            <a:r>
              <a:t>With metal ground </a:t>
            </a:r>
          </a:p>
        </p:txBody>
      </p:sp>
      <p:sp>
        <p:nvSpPr>
          <p:cNvPr id="124" name="Tit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Hypothesis </a:t>
            </a:r>
          </a:p>
        </p:txBody>
      </p:sp>
      <p:pic>
        <p:nvPicPr>
          <p:cNvPr id="125" name="Untitled (2).png" descr="Untitled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0481" y="2578321"/>
            <a:ext cx="3592472" cy="3592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>
            <p:ph type="title"/>
          </p:nvPr>
        </p:nvSpPr>
        <p:spPr>
          <a:xfrm>
            <a:off x="839787" y="365125"/>
            <a:ext cx="10515601" cy="1281113"/>
          </a:xfrm>
          <a:prstGeom prst="rect">
            <a:avLst/>
          </a:prstGeom>
        </p:spPr>
        <p:txBody>
          <a:bodyPr/>
          <a:lstStyle/>
          <a:p>
            <a:pPr/>
            <a:r>
              <a:t>Parameters</a:t>
            </a:r>
          </a:p>
        </p:txBody>
      </p:sp>
      <p:sp>
        <p:nvSpPr>
          <p:cNvPr id="128" name="Text Placeholder 2"/>
          <p:cNvSpPr txBox="1"/>
          <p:nvPr>
            <p:ph type="body" sz="quarter" idx="1"/>
          </p:nvPr>
        </p:nvSpPr>
        <p:spPr>
          <a:xfrm>
            <a:off x="839787" y="1681163"/>
            <a:ext cx="5157789" cy="2208879"/>
          </a:xfrm>
          <a:prstGeom prst="rect">
            <a:avLst/>
          </a:prstGeom>
        </p:spPr>
        <p:txBody>
          <a:bodyPr/>
          <a:lstStyle>
            <a:lvl1pPr defTabSz="786384">
              <a:spcBef>
                <a:spcPts val="800"/>
              </a:spcBef>
              <a:defRPr sz="2064"/>
            </a:lvl1pPr>
          </a:lstStyle>
          <a:p>
            <a:pPr/>
            <a:r>
              <a:t>Received Signal Strength Indicator (RSSI): Measured in dBm, indicates the strength of the received signal. A higher RSSI value represents a stronger signal.</a:t>
            </a:r>
          </a:p>
        </p:txBody>
      </p:sp>
      <p:sp>
        <p:nvSpPr>
          <p:cNvPr id="129" name="Text Placeholder 4"/>
          <p:cNvSpPr/>
          <p:nvPr>
            <p:ph type="body" idx="21"/>
          </p:nvPr>
        </p:nvSpPr>
        <p:spPr>
          <a:xfrm>
            <a:off x="6172200" y="1681163"/>
            <a:ext cx="5183188" cy="22088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13816">
              <a:spcBef>
                <a:spcPts val="800"/>
              </a:spcBef>
              <a:defRPr sz="2136"/>
            </a:lvl1pPr>
          </a:lstStyle>
          <a:p>
            <a:pPr/>
            <a:r>
              <a:t>Signal-to-Noise Ratio (SNR): Measured in dB, indicates the ratio of the signal power to the noise floor. A higher SNR value represents a better signal quality.</a:t>
            </a:r>
          </a:p>
        </p:txBody>
      </p:sp>
      <p:pic>
        <p:nvPicPr>
          <p:cNvPr id="130" name="Untitled.png" descr="Untitl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330" y="4581034"/>
            <a:ext cx="8801101" cy="95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>
            <p:ph type="title"/>
          </p:nvPr>
        </p:nvSpPr>
        <p:spPr>
          <a:xfrm>
            <a:off x="838200" y="365125"/>
            <a:ext cx="10515600" cy="1281113"/>
          </a:xfrm>
          <a:prstGeom prst="rect">
            <a:avLst/>
          </a:prstGeom>
        </p:spPr>
        <p:txBody>
          <a:bodyPr/>
          <a:lstStyle/>
          <a:p>
            <a:pPr/>
            <a:r>
              <a:t>Set-up &amp; Experimental Environment</a:t>
            </a:r>
          </a:p>
        </p:txBody>
      </p:sp>
      <p:pic>
        <p:nvPicPr>
          <p:cNvPr id="133" name="IMG_6812.jpg" descr="IMG_68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2504" y="2223250"/>
            <a:ext cx="1305526" cy="284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G_6798.JPG" descr="IMG_67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265" y="2223250"/>
            <a:ext cx="3797121" cy="284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G_6804.JPG" descr="IMG_680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8782" y="2198953"/>
            <a:ext cx="2172326" cy="2896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G_6808.JPG" descr="IMG_6808.JP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8149426" y="2214117"/>
            <a:ext cx="3821421" cy="2866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ase :1"/>
          <p:cNvSpPr txBox="1"/>
          <p:nvPr/>
        </p:nvSpPr>
        <p:spPr>
          <a:xfrm>
            <a:off x="1814819" y="5276683"/>
            <a:ext cx="767394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Case :1</a:t>
            </a:r>
          </a:p>
        </p:txBody>
      </p:sp>
      <p:sp>
        <p:nvSpPr>
          <p:cNvPr id="138" name="Case :2"/>
          <p:cNvSpPr txBox="1"/>
          <p:nvPr/>
        </p:nvSpPr>
        <p:spPr>
          <a:xfrm>
            <a:off x="5069796" y="5276683"/>
            <a:ext cx="76739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Case :2</a:t>
            </a:r>
          </a:p>
        </p:txBody>
      </p:sp>
      <p:sp>
        <p:nvSpPr>
          <p:cNvPr id="139" name="Case :3"/>
          <p:cNvSpPr txBox="1"/>
          <p:nvPr/>
        </p:nvSpPr>
        <p:spPr>
          <a:xfrm>
            <a:off x="6987496" y="5276683"/>
            <a:ext cx="76739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Case :3</a:t>
            </a:r>
          </a:p>
        </p:txBody>
      </p:sp>
      <p:sp>
        <p:nvSpPr>
          <p:cNvPr id="140" name="Case :4"/>
          <p:cNvSpPr txBox="1"/>
          <p:nvPr/>
        </p:nvSpPr>
        <p:spPr>
          <a:xfrm>
            <a:off x="9934414" y="5276683"/>
            <a:ext cx="76739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Case :4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sults"/>
          <p:cNvSpPr txBox="1"/>
          <p:nvPr>
            <p:ph type="title" idx="4294967295"/>
          </p:nvPr>
        </p:nvSpPr>
        <p:spPr>
          <a:xfrm>
            <a:off x="839787" y="-460375"/>
            <a:ext cx="10515601" cy="1281113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143" name="The results showcase the correlation between LoRa transmission range and environmental variables, indicating the impact of terrain and conditions on signal strength"/>
          <p:cNvSpPr txBox="1"/>
          <p:nvPr>
            <p:ph type="body" sz="quarter" idx="4294967295"/>
          </p:nvPr>
        </p:nvSpPr>
        <p:spPr>
          <a:xfrm>
            <a:off x="839787" y="347663"/>
            <a:ext cx="11109247" cy="1332579"/>
          </a:xfrm>
          <a:prstGeom prst="rect">
            <a:avLst/>
          </a:prstGeom>
        </p:spPr>
        <p:txBody>
          <a:bodyPr anchor="b"/>
          <a:lstStyle>
            <a:lvl1pPr marL="0" indent="0" defTabSz="768095">
              <a:spcBef>
                <a:spcPts val="800"/>
              </a:spcBef>
              <a:buSzTx/>
              <a:buFontTx/>
              <a:buNone/>
              <a:defRPr b="1" sz="2016">
                <a:solidFill>
                  <a:srgbClr val="0F497E"/>
                </a:solidFill>
              </a:defRPr>
            </a:lvl1pPr>
          </a:lstStyle>
          <a:p>
            <a:pPr/>
            <a:r>
              <a:t>The results showcase the correlation between LoRa transmission range and environmental variables, indicating the impact of terrain and conditions on signal strength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1544" y="2212918"/>
            <a:ext cx="6342120" cy="458584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Note : LoRa Heltec Antenna would enable to communicate for higher ranges"/>
          <p:cNvSpPr txBox="1"/>
          <p:nvPr/>
        </p:nvSpPr>
        <p:spPr>
          <a:xfrm>
            <a:off x="914341" y="1816951"/>
            <a:ext cx="7362414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2"/>
                </a:solidFill>
              </a:defRPr>
            </a:pPr>
            <a:r>
              <a:rPr>
                <a:solidFill>
                  <a:srgbClr val="DE0C21"/>
                </a:solidFill>
              </a:rPr>
              <a:t>Note : </a:t>
            </a:r>
            <a:r>
              <a:rPr>
                <a:solidFill>
                  <a:srgbClr val="000000"/>
                </a:solidFill>
              </a:rPr>
              <a:t>LoRa Heltec Antenna would enable to communicate for higher ranges   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ontent Placeholder 3"/>
          <p:cNvSpPr txBox="1"/>
          <p:nvPr>
            <p:ph type="body" sz="half" idx="1"/>
          </p:nvPr>
        </p:nvSpPr>
        <p:spPr>
          <a:xfrm>
            <a:off x="5867398" y="1825624"/>
            <a:ext cx="5868729" cy="3910014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The project conclusively highlights the significance of terrain and environmental factors in determining LoRa's transmission range, emphasizing the need for adaptive strategies in IoT deployments</a:t>
            </a:r>
          </a:p>
        </p:txBody>
      </p:sp>
      <p:sp>
        <p:nvSpPr>
          <p:cNvPr id="148" name="Text Placeholder 1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Conclusion </a:t>
            </a:r>
          </a:p>
        </p:txBody>
      </p:sp>
      <p:pic>
        <p:nvPicPr>
          <p:cNvPr id="149" name="Untitled (2).png" descr="Untitled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5525" y="1748934"/>
            <a:ext cx="3592472" cy="3592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hank You"/>
          <p:cNvSpPr txBox="1"/>
          <p:nvPr/>
        </p:nvSpPr>
        <p:spPr>
          <a:xfrm>
            <a:off x="4371659" y="2895156"/>
            <a:ext cx="3448681" cy="85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F497E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